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87" r:id="rId2"/>
    <p:sldId id="256" r:id="rId3"/>
    <p:sldId id="283" r:id="rId4"/>
    <p:sldId id="280" r:id="rId5"/>
    <p:sldId id="286" r:id="rId6"/>
    <p:sldId id="270" r:id="rId7"/>
    <p:sldId id="281" r:id="rId8"/>
    <p:sldId id="288" r:id="rId9"/>
    <p:sldId id="265" r:id="rId10"/>
    <p:sldId id="269" r:id="rId11"/>
    <p:sldId id="274" r:id="rId12"/>
    <p:sldId id="275" r:id="rId13"/>
    <p:sldId id="276" r:id="rId14"/>
    <p:sldId id="277" r:id="rId15"/>
    <p:sldId id="278" r:id="rId16"/>
    <p:sldId id="284" r:id="rId17"/>
    <p:sldId id="279" r:id="rId18"/>
    <p:sldId id="259" r:id="rId19"/>
    <p:sldId id="272" r:id="rId20"/>
    <p:sldId id="271" r:id="rId21"/>
    <p:sldId id="273" r:id="rId22"/>
    <p:sldId id="282" r:id="rId23"/>
    <p:sldId id="289" r:id="rId2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3695"/>
    <a:srgbClr val="F20000"/>
    <a:srgbClr val="FF6969"/>
    <a:srgbClr val="DCDCDC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121" autoAdjust="0"/>
    <p:restoredTop sz="67728" autoAdjust="0"/>
  </p:normalViewPr>
  <p:slideViewPr>
    <p:cSldViewPr snapToObjects="1">
      <p:cViewPr>
        <p:scale>
          <a:sx n="95" d="100"/>
          <a:sy n="95" d="100"/>
        </p:scale>
        <p:origin x="-80" y="26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40" d="100"/>
          <a:sy n="40" d="100"/>
        </p:scale>
        <p:origin x="-2272" y="-120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FB04977F-DDA0-45ED-AA8B-0240B111B550}" type="datetime1">
              <a:rPr lang="en-GB" altLang="en-US"/>
              <a:pPr>
                <a:defRPr/>
              </a:pPr>
              <a:t>07/11/17</a:t>
            </a:fld>
            <a:endParaRPr lang="en-GB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GB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F3A3FA41-FDA4-41D2-AE77-2FB9C3E2369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64223610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dirty="0" smtClean="0"/>
              <a:t>Cabaret</a:t>
            </a:r>
            <a:r>
              <a:rPr lang="en-GB" baseline="0" dirty="0" smtClean="0"/>
              <a:t> </a:t>
            </a:r>
            <a:r>
              <a:rPr lang="en-GB" baseline="0" dirty="0" err="1" smtClean="0"/>
              <a:t>config</a:t>
            </a:r>
            <a:endParaRPr lang="en-GB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Been involved with Software Carpentry since 2012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Taught at </a:t>
            </a:r>
            <a:r>
              <a:rPr lang="en-GB" baseline="0" dirty="0" smtClean="0"/>
              <a:t>13 </a:t>
            </a:r>
            <a:r>
              <a:rPr lang="en-GB" baseline="0" dirty="0" smtClean="0"/>
              <a:t>Software Carpentry workshops</a:t>
            </a:r>
          </a:p>
          <a:p>
            <a:r>
              <a:rPr lang="en-GB" baseline="0" dirty="0" smtClean="0"/>
              <a:t>And also train up new instructors for Software and Data Carpentry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648568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How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to do repetitive tasks automatically</a:t>
            </a:r>
            <a:r>
              <a:rPr lang="is-IS" sz="1200" b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…</a:t>
            </a:r>
            <a:endParaRPr lang="en-US" sz="1200" b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endParaRPr lang="en-US" sz="1200" b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Not just about learning commands:</a:t>
            </a:r>
            <a:endParaRPr lang="en-US" sz="1200" b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pPr marL="0" indent="0">
              <a:buFontTx/>
              <a:buNone/>
            </a:pP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Going to teach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a basic </a:t>
            </a:r>
            <a:r>
              <a:rPr lang="en-US" sz="1200" b="1" i="1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working understanding</a:t>
            </a:r>
            <a:r>
              <a:rPr lang="en-US" sz="1200" b="1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of the shell</a:t>
            </a:r>
            <a:endParaRPr lang="en-US" sz="1200" b="1" i="1" kern="1200" baseline="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pPr marL="171450" indent="-171450">
              <a:buFontTx/>
              <a:buChar char="-"/>
            </a:pP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Core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t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hings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like the filesystem, what happens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when you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run a program</a:t>
            </a:r>
          </a:p>
          <a:p>
            <a:endParaRPr lang="en-US" sz="1200" b="1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GB" sz="1200" b="1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A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few things:</a:t>
            </a:r>
          </a:p>
          <a:p>
            <a:r>
              <a:rPr lang="en-US" sz="1200" i="1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Hard </a:t>
            </a:r>
            <a:r>
              <a:rPr lang="en-US" sz="1200" i="1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things that took hours become easy</a:t>
            </a:r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[learner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story]</a:t>
            </a:r>
          </a:p>
          <a:p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Participant whose work was transformed by what they learnt they could do with Bash.</a:t>
            </a:r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35530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is-I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A lot of the time you need more flexibility, granularity, control over processing</a:t>
            </a:r>
          </a:p>
          <a:p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 t</a:t>
            </a:r>
            <a:r>
              <a:rPr lang="is-I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hat the shell can’t really provide</a:t>
            </a:r>
          </a:p>
          <a:p>
            <a:endParaRPr lang="is-IS" sz="1200" i="0" kern="1200" baseline="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1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Beyond syntax:</a:t>
            </a:r>
            <a:endParaRPr lang="en-US" sz="1200" b="0" i="0" kern="1200" baseline="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Want to t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each core skills you can apply after the workshop</a:t>
            </a:r>
          </a:p>
          <a:p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So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t</a:t>
            </a:r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each by working example, not abstract lectures</a:t>
            </a:r>
          </a:p>
          <a:p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1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Show how to build programs</a:t>
            </a:r>
            <a:r>
              <a:rPr lang="en-US" sz="1200" b="1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step-by-step:</a:t>
            </a:r>
          </a:p>
          <a:p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Going to use a basic climate modelling example based on real data</a:t>
            </a:r>
          </a:p>
          <a:p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Slowly build a program over time to process this data</a:t>
            </a:r>
          </a:p>
          <a:p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1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As we go, teach how to build code that is</a:t>
            </a:r>
          </a:p>
          <a:p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Understandable (and reusable) by others</a:t>
            </a:r>
          </a:p>
          <a:p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Code comments, when and how to do it</a:t>
            </a:r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Modularity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– as program grows, when and how do you start breaking down the</a:t>
            </a:r>
          </a:p>
          <a:p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Program into separate functions and modules?</a:t>
            </a:r>
          </a:p>
          <a:p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972024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A place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to store and manage software code</a:t>
            </a:r>
          </a:p>
          <a:p>
            <a:endParaRPr lang="en-US" sz="1200" i="0" kern="1200" baseline="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1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Q: who here uses version control to develop software?</a:t>
            </a:r>
          </a:p>
          <a:p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Avoid ‘dead laptop,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lost code’ syndrome,</a:t>
            </a:r>
          </a:p>
          <a:p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But it goes much further</a:t>
            </a:r>
            <a:endParaRPr lang="is-IS" sz="1200" i="0" kern="1200" baseline="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It stores a complete history of software as it’s been developed over time</a:t>
            </a:r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is-I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Can really help to overcome the situation commonly faced on the right...</a:t>
            </a:r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Lightning talk at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the Software </a:t>
            </a:r>
            <a:r>
              <a:rPr lang="en-US" sz="1200" i="0" kern="1200" baseline="0" dirty="0" err="1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Sustainabilty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Institute’s annual </a:t>
            </a:r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CW earlier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this</a:t>
            </a:r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year</a:t>
            </a:r>
          </a:p>
          <a:p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Andrew Walker</a:t>
            </a:r>
          </a:p>
          <a:p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Just </a:t>
            </a:r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one of many examples</a:t>
            </a:r>
          </a:p>
          <a:p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Did talk as message to his former self 10 years ago</a:t>
            </a:r>
          </a:p>
          <a:p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Along with modular design and automation -- version control!!!</a:t>
            </a:r>
          </a:p>
          <a:p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When you know it,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and use it, you can’t live without it!</a:t>
            </a:r>
          </a:p>
          <a:p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Real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power is when you work as part of a team</a:t>
            </a:r>
          </a:p>
          <a:p>
            <a:r>
              <a:rPr lang="en-U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 - (Answering these questions</a:t>
            </a:r>
            <a:r>
              <a:rPr lang="is-IS" sz="1200" i="0" kern="1200" baseline="0" dirty="0" smtClean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rPr>
              <a:t>…)</a:t>
            </a:r>
          </a:p>
          <a:p>
            <a:endParaRPr lang="en-US" sz="1200" i="0" kern="1200" baseline="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endParaRPr lang="en-US" sz="1200" i="0" kern="1200" baseline="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endParaRPr lang="en-US" sz="1200" i="0" kern="1200" dirty="0" smtClean="0">
              <a:solidFill>
                <a:schemeClr val="tx1"/>
              </a:solidFill>
              <a:latin typeface="+mn-lt"/>
              <a:ea typeface="MS PGothic" panose="020B0600070205080204" pitchFamily="34" charset="-128"/>
              <a:cs typeface="MS P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0944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945861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793807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446212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dirty="0" smtClean="0"/>
              <a:t>Don’t </a:t>
            </a:r>
            <a:r>
              <a:rPr lang="en-GB" dirty="0" smtClean="0"/>
              <a:t>harass people</a:t>
            </a:r>
          </a:p>
          <a:p>
            <a:r>
              <a:rPr lang="en-GB" dirty="0" smtClean="0"/>
              <a:t>Communicate appropriately</a:t>
            </a:r>
          </a:p>
          <a:p>
            <a:r>
              <a:rPr lang="en-GB" dirty="0" smtClean="0"/>
              <a:t>Be</a:t>
            </a:r>
            <a:r>
              <a:rPr lang="en-GB" baseline="0" dirty="0" smtClean="0"/>
              <a:t> polite</a:t>
            </a:r>
          </a:p>
          <a:p>
            <a:r>
              <a:rPr lang="en-GB" baseline="0" dirty="0" smtClean="0"/>
              <a:t>Be a professional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39552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19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3224342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21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658998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22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27017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315744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r>
              <a:rPr lang="en-GB" baseline="0" dirty="0" smtClean="0"/>
              <a:t>So writing software is important in what we do</a:t>
            </a:r>
            <a:r>
              <a:rPr lang="is-IS" baseline="0" dirty="0" smtClean="0"/>
              <a:t>…</a:t>
            </a:r>
          </a:p>
          <a:p>
            <a:r>
              <a:rPr lang="is-IS" baseline="0" dirty="0" smtClean="0"/>
              <a:t>It’s a means to an end – </a:t>
            </a:r>
            <a:r>
              <a:rPr lang="is-IS" baseline="0" dirty="0" smtClean="0"/>
              <a:t>software is a tool to generate or discover a result </a:t>
            </a:r>
            <a:r>
              <a:rPr lang="is-IS" baseline="0" dirty="0" smtClean="0"/>
              <a:t>to publish.</a:t>
            </a:r>
          </a:p>
          <a:p>
            <a:r>
              <a:rPr lang="is-IS" baseline="0" dirty="0" smtClean="0"/>
              <a:t>But so is the practice of doing ‘science</a:t>
            </a:r>
            <a:r>
              <a:rPr lang="is-IS" baseline="0" dirty="0" smtClean="0"/>
              <a:t>’ in general!</a:t>
            </a:r>
          </a:p>
          <a:p>
            <a:r>
              <a:rPr lang="is-IS" baseline="0" dirty="0" smtClean="0"/>
              <a:t>We just use different tools to </a:t>
            </a:r>
            <a:r>
              <a:rPr lang="is-IS" baseline="0" dirty="0" smtClean="0"/>
              <a:t>get a </a:t>
            </a:r>
            <a:r>
              <a:rPr lang="is-IS" baseline="0" dirty="0" smtClean="0"/>
              <a:t>result.</a:t>
            </a:r>
            <a:endParaRPr lang="is-IS" baseline="0" dirty="0" smtClean="0"/>
          </a:p>
          <a:p>
            <a:endParaRPr lang="is-IS" baseline="0" dirty="0" smtClean="0"/>
          </a:p>
          <a:p>
            <a:r>
              <a:rPr lang="is-IS" baseline="0" dirty="0" smtClean="0"/>
              <a:t>In pharmacology, have strict protocols to follow in the lab.</a:t>
            </a:r>
          </a:p>
          <a:p>
            <a:r>
              <a:rPr lang="is-IS" baseline="0" dirty="0" smtClean="0"/>
              <a:t>Why not with developing software?</a:t>
            </a:r>
          </a:p>
          <a:p>
            <a:r>
              <a:rPr lang="is-IS" baseline="0" dirty="0" smtClean="0"/>
              <a:t>They both produce results, doesn’t software deserve the same attention?</a:t>
            </a:r>
          </a:p>
          <a:p>
            <a:endParaRPr lang="is-IS" baseline="0" dirty="0" smtClean="0"/>
          </a:p>
          <a:p>
            <a:r>
              <a:rPr lang="is-IS" baseline="0" dirty="0" smtClean="0"/>
              <a:t>So why is it that the practice of developing software</a:t>
            </a:r>
          </a:p>
          <a:p>
            <a:r>
              <a:rPr lang="is-IS" baseline="0" dirty="0" smtClean="0"/>
              <a:t>isn’t given the same attention as the practice of ‘science’?</a:t>
            </a:r>
          </a:p>
          <a:p>
            <a:endParaRPr lang="is-I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10741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en-GB" b="0" dirty="0" smtClean="0"/>
          </a:p>
          <a:p>
            <a:r>
              <a:rPr lang="en-GB" b="0" dirty="0" smtClean="0"/>
              <a:t>And we should care about the software that underpins research!</a:t>
            </a:r>
          </a:p>
          <a:p>
            <a:endParaRPr lang="en-GB" b="0" dirty="0" smtClean="0"/>
          </a:p>
          <a:p>
            <a:r>
              <a:rPr lang="en-GB" b="0" dirty="0" smtClean="0"/>
              <a:t>From survey conducted by SSI</a:t>
            </a:r>
            <a:r>
              <a:rPr lang="en-GB" b="0" baseline="0" dirty="0" smtClean="0"/>
              <a:t>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of researchers at 15 Russell Group universities</a:t>
            </a:r>
            <a:r>
              <a:rPr lang="en-GB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in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2014,</a:t>
            </a: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To find out about their software use and background.</a:t>
            </a:r>
          </a:p>
          <a:p>
            <a:endParaRPr lang="en-GB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GB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Perhaps 220,000 researchers in the UK</a:t>
            </a:r>
            <a:r>
              <a:rPr lang="is-I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…</a:t>
            </a:r>
          </a:p>
          <a:p>
            <a:endParaRPr lang="en-GB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417</a:t>
            </a:r>
            <a:r>
              <a:rPr lang="en-GB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respondents.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Whilst</a:t>
            </a:r>
          </a:p>
          <a:p>
            <a:r>
              <a:rPr lang="en-GB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-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92% of researchers said they use software in their research,</a:t>
            </a:r>
            <a:endParaRPr lang="en-GB" sz="1200" b="0" i="0" kern="1200" baseline="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GB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- and 69% that it’s fundamental to their results,</a:t>
            </a:r>
          </a:p>
          <a:p>
            <a:r>
              <a:rPr lang="en-GB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- and over half of their time is spent developing code,</a:t>
            </a:r>
          </a:p>
          <a:p>
            <a:r>
              <a:rPr lang="en-GB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90% have learned software development skills themselves.</a:t>
            </a:r>
          </a:p>
          <a:p>
            <a:endParaRPr lang="en-GB" sz="1200" b="0" i="0" kern="1200" baseline="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is-I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That’s potentially a lot of people writing code!</a:t>
            </a:r>
          </a:p>
          <a:p>
            <a:r>
              <a:rPr lang="is-I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That code generates results!</a:t>
            </a:r>
          </a:p>
          <a:p>
            <a:r>
              <a:rPr lang="is-I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Results go into papers!</a:t>
            </a:r>
          </a:p>
          <a:p>
            <a:r>
              <a:rPr lang="is-I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Papers are important!</a:t>
            </a:r>
          </a:p>
          <a:p>
            <a:r>
              <a:rPr lang="is-I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Ergo, software is important</a:t>
            </a:r>
            <a:r>
              <a:rPr lang="is-I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!</a:t>
            </a:r>
          </a:p>
          <a:p>
            <a:r>
              <a:rPr lang="is-I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And that's why we're here today.</a:t>
            </a:r>
          </a:p>
          <a:p>
            <a:r>
              <a:rPr lang="is-I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We want to be better at writing software, and learn some cool stuff along the way.</a:t>
            </a:r>
            <a:endParaRPr lang="is-IS" sz="1200" b="1" i="0" kern="1200" baseline="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endParaRPr lang="is-IS" sz="1200" b="0" i="0" kern="1200" baseline="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40928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17452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102925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RSG led by SH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and JR,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Based in Electronics and Computer Science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We hire out our software engineers across the University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Any faculty, any discipline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You can hire us to help you!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9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466244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dirty="0" smtClean="0"/>
              <a:t>At a national</a:t>
            </a:r>
            <a:r>
              <a:rPr lang="en-GB" baseline="0" dirty="0" smtClean="0"/>
              <a:t> level</a:t>
            </a:r>
            <a:r>
              <a:rPr lang="is-IS" baseline="0" dirty="0" smtClean="0"/>
              <a:t>…</a:t>
            </a:r>
          </a:p>
          <a:p>
            <a:r>
              <a:rPr lang="is-IS" baseline="0" dirty="0" smtClean="0"/>
              <a:t>Also help people improve their software and how they develop it</a:t>
            </a:r>
            <a:r>
              <a:rPr lang="en-GB" baseline="0" dirty="0" smtClean="0"/>
              <a:t>,</a:t>
            </a:r>
          </a:p>
          <a:p>
            <a:r>
              <a:rPr lang="en-GB" baseline="0" dirty="0" smtClean="0"/>
              <a:t>and train others</a:t>
            </a:r>
          </a:p>
          <a:p>
            <a:r>
              <a:rPr lang="en-GB" baseline="0" dirty="0" smtClean="0"/>
              <a:t>Also assigned coordinator for SWC and DC in the UK</a:t>
            </a:r>
          </a:p>
          <a:p>
            <a:endParaRPr lang="en-GB" baseline="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is-IS" baseline="0" dirty="0" smtClean="0"/>
              <a:t>But also </a:t>
            </a:r>
            <a:r>
              <a:rPr lang="is-IS" baseline="0" dirty="0" smtClean="0"/>
              <a:t>investigate issues related to software more generally...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is-IS" baseline="0" dirty="0" smtClean="0"/>
              <a:t> - Run events to look into these issues</a:t>
            </a:r>
            <a:endParaRPr lang="en-GB" baseline="0" dirty="0" smtClean="0"/>
          </a:p>
          <a:p>
            <a:r>
              <a:rPr lang="is-IS" baseline="0" dirty="0" smtClean="0"/>
              <a:t> - Work in policy – recognition for Research Software Engineers</a:t>
            </a:r>
          </a:p>
          <a:p>
            <a:endParaRPr lang="is-I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10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51223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670374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93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33375" y="1700808"/>
            <a:ext cx="8451093" cy="4753966"/>
          </a:xfrm>
        </p:spPr>
        <p:txBody>
          <a:bodyPr/>
          <a:lstStyle>
            <a:lvl1pPr marL="0" indent="0">
              <a:buNone/>
              <a:defRPr kumimoji="0" lang="en-US" sz="3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</a:defRPr>
            </a:lvl1pPr>
          </a:lstStyle>
          <a:p>
            <a:pPr lvl="0"/>
            <a:endParaRPr kumimoji="0" lang="en-US" sz="7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+mn-lt"/>
              <a:ea typeface="+mj-ea"/>
              <a:cs typeface="+mj-cs"/>
            </a:endParaRPr>
          </a:p>
          <a:p>
            <a:pPr lvl="0"/>
            <a:r>
              <a:rPr kumimoji="0" lang="en-US" sz="7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&lt;main title&gt;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/>
            </a:r>
            <a:b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+mn-lt"/>
              <a:ea typeface="+mj-ea"/>
              <a:cs typeface="+mj-cs"/>
            </a:endParaRPr>
          </a:p>
          <a:p>
            <a:pPr lvl="0"/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&lt;event&gt;</a:t>
            </a:r>
          </a:p>
          <a:p>
            <a:pPr lvl="0"/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&lt;date&gt;</a:t>
            </a:r>
          </a:p>
          <a:p>
            <a:pPr lvl="0"/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&lt;presenter&gt;</a:t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&lt;email&gt;</a:t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endParaRPr lang="en-GB" altLang="en-US" dirty="0" smtClean="0"/>
          </a:p>
          <a:p>
            <a:pPr lvl="0"/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404664"/>
            <a:ext cx="2556284" cy="1084935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216" y="216455"/>
            <a:ext cx="2483260" cy="1340337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116632"/>
            <a:ext cx="2340260" cy="140428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2472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5" y="131763"/>
            <a:ext cx="6886575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53425" cy="470912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D66E33-99A2-43AD-BC48-D41681E55B8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17085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rd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img.docstoccdn.com/thumb/orig/856417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" t="2280" r="1578" b="2283"/>
          <a:stretch>
            <a:fillRect/>
          </a:stretch>
        </p:blipFill>
        <p:spPr bwMode="auto">
          <a:xfrm>
            <a:off x="0" y="0"/>
            <a:ext cx="9144000" cy="652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31541" y="1520788"/>
            <a:ext cx="8255260" cy="457250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580" y="368660"/>
            <a:ext cx="7560840" cy="978112"/>
          </a:xfrm>
        </p:spPr>
        <p:txBody>
          <a:bodyPr/>
          <a:lstStyle>
            <a:lvl1pPr>
              <a:defRPr baseline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553200" y="6524625"/>
            <a:ext cx="2133600" cy="295275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8A72D0A-12D8-4850-B6FB-BAB9C4578CD1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46219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0372C55-F32C-714E-85D4-4C85D67E2D89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C98C-2777-2A49-93CE-F68CEAF03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29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9144000" cy="1381125"/>
          </a:xfrm>
          <a:prstGeom prst="rect">
            <a:avLst/>
          </a:prstGeom>
          <a:solidFill>
            <a:srgbClr val="293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314325" y="131763"/>
            <a:ext cx="688657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GB" altLang="en-US" smtClean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33375" y="1600200"/>
            <a:ext cx="8353425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GB" altLang="en-US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454775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61E6E8B1-5B53-460A-A327-28C8D6CDA0C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316" y="348598"/>
            <a:ext cx="1489402" cy="6321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4" r:id="rId2"/>
    <p:sldLayoutId id="2147483686" r:id="rId3"/>
    <p:sldLayoutId id="2147483687" r:id="rId4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SWCPreSurveyNov2017" TargetMode="External"/><Relationship Id="rId3" Type="http://schemas.openxmlformats.org/officeDocument/2006/relationships/hyperlink" Target="http://bit.ly/EtherNov17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creativecommons.org/licenses/by-sa/4.0/deed.en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s://creativecommons.org/licenses/by-sa/2.0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EtherNov17" TargetMode="External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5" y="341784"/>
            <a:ext cx="8372475" cy="1143000"/>
          </a:xfrm>
        </p:spPr>
        <p:txBody>
          <a:bodyPr/>
          <a:lstStyle/>
          <a:p>
            <a:r>
              <a:rPr lang="en-GB" dirty="0" smtClean="0">
                <a:solidFill>
                  <a:schemeClr val="tx1"/>
                </a:solidFill>
              </a:rPr>
              <a:t> Software Carpentry</a:t>
            </a:r>
            <a:br>
              <a:rPr lang="en-GB" dirty="0" smtClean="0">
                <a:solidFill>
                  <a:schemeClr val="tx1"/>
                </a:solidFill>
              </a:rPr>
            </a:br>
            <a:r>
              <a:rPr lang="en-GB" i="1" dirty="0" smtClean="0">
                <a:solidFill>
                  <a:schemeClr val="tx1"/>
                </a:solidFill>
              </a:rPr>
              <a:t>When you arrive</a:t>
            </a:r>
            <a:r>
              <a:rPr lang="is-IS" i="1" dirty="0" smtClean="0">
                <a:solidFill>
                  <a:schemeClr val="tx1"/>
                </a:solidFill>
              </a:rPr>
              <a:t>…</a:t>
            </a:r>
            <a:endParaRPr lang="en-GB" i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780220"/>
            <a:ext cx="8353425" cy="4709120"/>
          </a:xfrm>
        </p:spPr>
        <p:txBody>
          <a:bodyPr/>
          <a:lstStyle/>
          <a:p>
            <a:r>
              <a:rPr lang="en-GB" dirty="0" smtClean="0"/>
              <a:t>Please fill in the pre-assessment workshop survey if you haven’t already</a:t>
            </a:r>
          </a:p>
          <a:p>
            <a:endParaRPr lang="en-GB" sz="800" dirty="0" smtClean="0"/>
          </a:p>
          <a:p>
            <a:pPr marL="0" indent="0" algn="ctr">
              <a:buNone/>
            </a:pPr>
            <a:r>
              <a:rPr lang="en-GB" dirty="0">
                <a:hlinkClick r:id="rId2"/>
              </a:rPr>
              <a:t>http://</a:t>
            </a:r>
            <a:r>
              <a:rPr lang="en-GB" dirty="0" smtClean="0">
                <a:hlinkClick r:id="rId2"/>
              </a:rPr>
              <a:t>bit.ly/SWCPreSurveyNov2017</a:t>
            </a:r>
            <a:endParaRPr lang="en-GB" dirty="0" smtClean="0"/>
          </a:p>
          <a:p>
            <a:pPr marL="0" indent="0" algn="ctr">
              <a:buNone/>
            </a:pPr>
            <a:endParaRPr lang="en-GB" dirty="0" smtClean="0"/>
          </a:p>
          <a:p>
            <a:r>
              <a:rPr lang="en-GB" dirty="0" smtClean="0"/>
              <a:t>Go to the shared </a:t>
            </a:r>
            <a:r>
              <a:rPr lang="en-GB" dirty="0" err="1" smtClean="0"/>
              <a:t>Etherpad</a:t>
            </a:r>
            <a:r>
              <a:rPr lang="en-GB" dirty="0"/>
              <a:t> </a:t>
            </a:r>
            <a:r>
              <a:rPr lang="en-GB" dirty="0" smtClean="0"/>
              <a:t>and follow the set up instructions</a:t>
            </a:r>
          </a:p>
          <a:p>
            <a:endParaRPr lang="en-GB" sz="800" dirty="0" smtClean="0"/>
          </a:p>
          <a:p>
            <a:pPr marL="0" indent="0" algn="ctr">
              <a:buNone/>
            </a:pPr>
            <a:r>
              <a:rPr lang="en-GB" dirty="0">
                <a:hlinkClick r:id="rId3"/>
              </a:rPr>
              <a:t>http://</a:t>
            </a:r>
            <a:r>
              <a:rPr lang="en-GB" dirty="0" smtClean="0">
                <a:hlinkClick r:id="rId3"/>
              </a:rPr>
              <a:t>bit.ly/EtherNov17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50994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Software Sustainability Institute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5661248"/>
            <a:ext cx="8353425" cy="648072"/>
          </a:xfrm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400" i="1" dirty="0" smtClean="0"/>
              <a:t>Cultivate world-class research with software</a:t>
            </a:r>
            <a:endParaRPr lang="en-GB" sz="3400" i="1" dirty="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902370"/>
            <a:ext cx="5664200" cy="339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9272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-508" y="-862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1126611" y="2864982"/>
            <a:ext cx="689079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GB" sz="4400" b="1" i="1" dirty="0" smtClean="0">
                <a:latin typeface="+mn-lt"/>
              </a:rPr>
              <a:t>What are we going to learn?</a:t>
            </a:r>
            <a:endParaRPr lang="en-GB" sz="4400" b="1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9679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Automation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4778685" cy="4709120"/>
          </a:xfrm>
        </p:spPr>
        <p:txBody>
          <a:bodyPr>
            <a:normAutofit fontScale="92500" lnSpcReduction="10000"/>
          </a:bodyPr>
          <a:lstStyle/>
          <a:p>
            <a:r>
              <a:rPr lang="en-GB" sz="4000" dirty="0" smtClean="0"/>
              <a:t>Bash Shell</a:t>
            </a:r>
            <a:endParaRPr lang="en-GB" sz="4000" dirty="0"/>
          </a:p>
          <a:p>
            <a:endParaRPr lang="en-GB" sz="4000" dirty="0" smtClean="0"/>
          </a:p>
          <a:p>
            <a:r>
              <a:rPr lang="en-GB" sz="4000" dirty="0" smtClean="0"/>
              <a:t>Not just about learning commands</a:t>
            </a:r>
          </a:p>
          <a:p>
            <a:endParaRPr lang="en-GB" sz="4000" dirty="0" smtClean="0"/>
          </a:p>
          <a:p>
            <a:r>
              <a:rPr lang="en-GB" sz="4000" dirty="0" smtClean="0"/>
              <a:t>Learning just a few things can make a huge difference</a:t>
            </a:r>
          </a:p>
          <a:p>
            <a:endParaRPr lang="en-GB" sz="4000" dirty="0" smtClean="0"/>
          </a:p>
          <a:p>
            <a:endParaRPr lang="en-GB" sz="40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625" y="1376772"/>
            <a:ext cx="3848279" cy="55066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09784" y="6300608"/>
            <a:ext cx="3832119" cy="584776"/>
          </a:xfrm>
          <a:prstGeom prst="rect">
            <a:avLst/>
          </a:prstGeom>
          <a:solidFill>
            <a:srgbClr val="000000">
              <a:alpha val="70000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1600" i="1" dirty="0" smtClean="0">
                <a:solidFill>
                  <a:schemeClr val="bg1">
                    <a:lumMod val="65000"/>
                  </a:schemeClr>
                </a:solidFill>
              </a:rPr>
              <a:t>Image Zen Wave</a:t>
            </a:r>
            <a:br>
              <a:rPr lang="en-GB" sz="1600" i="1" dirty="0" smtClean="0">
                <a:solidFill>
                  <a:schemeClr val="bg1">
                    <a:lumMod val="65000"/>
                  </a:schemeClr>
                </a:solidFill>
              </a:rPr>
            </a:br>
            <a:r>
              <a:rPr lang="en-GB" sz="1600" i="1" dirty="0" smtClean="0">
                <a:solidFill>
                  <a:schemeClr val="tx1">
                    <a:lumMod val="50000"/>
                    <a:lumOff val="50000"/>
                  </a:schemeClr>
                </a:solidFill>
                <a:hlinkClick r:id="rId4"/>
              </a:rPr>
              <a:t>CC-BY-SA</a:t>
            </a:r>
            <a:endParaRPr lang="en-GB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25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Python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1706" y="1816224"/>
            <a:ext cx="5570774" cy="4709120"/>
          </a:xfrm>
        </p:spPr>
        <p:txBody>
          <a:bodyPr>
            <a:normAutofit lnSpcReduction="10000"/>
          </a:bodyPr>
          <a:lstStyle/>
          <a:p>
            <a:r>
              <a:rPr lang="en-GB" sz="4000" dirty="0" smtClean="0"/>
              <a:t>Beyond syntax</a:t>
            </a:r>
            <a:r>
              <a:rPr lang="is-IS" sz="4000" dirty="0" smtClean="0"/>
              <a:t>…</a:t>
            </a:r>
            <a:endParaRPr lang="en-GB" sz="4000" dirty="0" smtClean="0"/>
          </a:p>
          <a:p>
            <a:endParaRPr lang="en-GB" sz="4000" dirty="0"/>
          </a:p>
          <a:p>
            <a:r>
              <a:rPr lang="en-GB" sz="4000" dirty="0" smtClean="0"/>
              <a:t>How to build programs step-by-step</a:t>
            </a:r>
          </a:p>
          <a:p>
            <a:endParaRPr lang="en-GB" sz="4000" dirty="0"/>
          </a:p>
          <a:p>
            <a:r>
              <a:rPr lang="en-GB" sz="4000" dirty="0" smtClean="0"/>
              <a:t>Comprehensive, reusable, testable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-17008" y="1371761"/>
            <a:ext cx="3112844" cy="5533944"/>
            <a:chOff x="-17008" y="1371761"/>
            <a:chExt cx="3112844" cy="553394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7008" y="1371761"/>
              <a:ext cx="3112844" cy="5533944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-15396" y="6300608"/>
              <a:ext cx="3101496" cy="584776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600" i="1" dirty="0" smtClean="0">
                  <a:solidFill>
                    <a:schemeClr val="bg1">
                      <a:lumMod val="65000"/>
                    </a:schemeClr>
                  </a:solidFill>
                </a:rPr>
                <a:t>Image Charles Kenny</a:t>
              </a:r>
              <a:r>
                <a:rPr lang="en-GB" sz="1600" i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/>
              </a:r>
              <a:br>
                <a:rPr lang="en-GB" sz="1600" i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en-GB" sz="1600" i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hlinkClick r:id="rId4"/>
                </a:rPr>
                <a:t>CC-BY-SA</a:t>
              </a:r>
              <a:endParaRPr lang="en-GB" sz="1600" i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663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Version Control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042" y="1676400"/>
            <a:ext cx="4634669" cy="4709120"/>
          </a:xfrm>
        </p:spPr>
        <p:txBody>
          <a:bodyPr>
            <a:normAutofit fontScale="77500" lnSpcReduction="20000"/>
          </a:bodyPr>
          <a:lstStyle/>
          <a:p>
            <a:r>
              <a:rPr lang="en-GB" sz="4000" dirty="0" smtClean="0"/>
              <a:t>Git</a:t>
            </a:r>
          </a:p>
          <a:p>
            <a:endParaRPr lang="en-GB" sz="4000" dirty="0"/>
          </a:p>
          <a:p>
            <a:r>
              <a:rPr lang="en-GB" sz="4000" dirty="0" smtClean="0"/>
              <a:t>How has this code changed?</a:t>
            </a:r>
          </a:p>
          <a:p>
            <a:endParaRPr lang="en-GB" sz="4000" dirty="0"/>
          </a:p>
          <a:p>
            <a:r>
              <a:rPr lang="en-GB" sz="4000" dirty="0" smtClean="0"/>
              <a:t>Who made this change?</a:t>
            </a:r>
          </a:p>
          <a:p>
            <a:endParaRPr lang="en-GB" sz="4000" dirty="0" smtClean="0"/>
          </a:p>
          <a:p>
            <a:r>
              <a:rPr lang="en-GB" sz="4000" dirty="0" smtClean="0"/>
              <a:t>Which version of this code was used to generate this result?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3483" r="17173" b="11311"/>
          <a:stretch/>
        </p:blipFill>
        <p:spPr>
          <a:xfrm>
            <a:off x="5076927" y="1927820"/>
            <a:ext cx="4067073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32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559105" cy="5105164"/>
          </a:xfrm>
        </p:spPr>
        <p:txBody>
          <a:bodyPr numCol="1"/>
          <a:lstStyle/>
          <a:p>
            <a:pPr marL="0" indent="0">
              <a:buNone/>
            </a:pPr>
            <a:r>
              <a:rPr lang="en-GB" sz="2800" dirty="0"/>
              <a:t>10:15-13:00		</a:t>
            </a:r>
            <a:r>
              <a:rPr lang="en-GB" sz="2800" b="1" dirty="0"/>
              <a:t>Automating tasks with the Bash shell</a:t>
            </a:r>
          </a:p>
          <a:p>
            <a:pPr marL="0" indent="0">
              <a:buNone/>
            </a:pPr>
            <a:r>
              <a:rPr lang="en-GB" sz="2800" i="1" dirty="0"/>
              <a:t>(Alistair)	</a:t>
            </a:r>
            <a:r>
              <a:rPr lang="en-GB" sz="2800" dirty="0"/>
              <a:t>	11:00-11:20 Break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13:00-14:00		Lunch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14:00-16:45		</a:t>
            </a:r>
            <a:r>
              <a:rPr lang="en-GB" sz="2800" b="1" dirty="0"/>
              <a:t>Building programs with Python</a:t>
            </a:r>
          </a:p>
          <a:p>
            <a:pPr marL="0" indent="0">
              <a:buNone/>
            </a:pPr>
            <a:r>
              <a:rPr lang="en-GB" sz="2800" i="1" dirty="0"/>
              <a:t>(Arshad)</a:t>
            </a:r>
            <a:r>
              <a:rPr lang="en-GB" sz="2800" dirty="0"/>
              <a:t>		15:00-15:15 Break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16:45-17:00		Wrap-up</a:t>
            </a:r>
          </a:p>
        </p:txBody>
      </p:sp>
    </p:spTree>
    <p:extLst>
      <p:ext uri="{BB962C8B-B14F-4D97-AF65-F5344CB8AC3E}">
        <p14:creationId xmlns:p14="http://schemas.microsoft.com/office/powerpoint/2010/main" val="850573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559105" cy="5105164"/>
          </a:xfrm>
        </p:spPr>
        <p:txBody>
          <a:bodyPr numCol="1"/>
          <a:lstStyle/>
          <a:p>
            <a:pPr marL="0" indent="0">
              <a:buNone/>
            </a:pPr>
            <a:r>
              <a:rPr lang="en-GB" sz="2800" dirty="0"/>
              <a:t>10:00-13:00		</a:t>
            </a:r>
            <a:r>
              <a:rPr lang="en-GB" sz="2800" b="1" dirty="0"/>
              <a:t>Writing robust code and unit testing</a:t>
            </a:r>
            <a:br>
              <a:rPr lang="en-GB" sz="2800" b="1" dirty="0"/>
            </a:br>
            <a:r>
              <a:rPr lang="en-GB" sz="2800" b="1" dirty="0"/>
              <a:t>			with Python</a:t>
            </a:r>
          </a:p>
          <a:p>
            <a:pPr marL="0" indent="0">
              <a:buNone/>
            </a:pPr>
            <a:r>
              <a:rPr lang="en-GB" sz="2800" i="1" dirty="0"/>
              <a:t>(Steve)</a:t>
            </a:r>
            <a:r>
              <a:rPr lang="en-GB" sz="2800" dirty="0"/>
              <a:t>		11:00-11:20 Break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13:00-14:00		Lunch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14:00-16:45		</a:t>
            </a:r>
            <a:r>
              <a:rPr lang="en-GB" sz="2800" b="1" dirty="0"/>
              <a:t>Version control with Git</a:t>
            </a:r>
          </a:p>
          <a:p>
            <a:pPr marL="0" indent="0">
              <a:buNone/>
            </a:pPr>
            <a:r>
              <a:rPr lang="en-GB" sz="2800" i="1" dirty="0"/>
              <a:t>(John)</a:t>
            </a:r>
            <a:r>
              <a:rPr lang="en-GB" sz="2800" dirty="0"/>
              <a:t>			15:00-15:20 Break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/>
              <a:t>16:45-17:00		Wrap-up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56759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2235472" y="2864982"/>
            <a:ext cx="467307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GB" sz="4400" b="1" i="1" dirty="0" smtClean="0">
                <a:latin typeface="+mn-lt"/>
              </a:rPr>
              <a:t>Some final words</a:t>
            </a:r>
            <a:r>
              <a:rPr lang="is-IS" sz="4400" b="1" i="1" dirty="0" smtClean="0">
                <a:latin typeface="+mn-lt"/>
              </a:rPr>
              <a:t>…</a:t>
            </a:r>
            <a:endParaRPr lang="en-GB" sz="4400" b="1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6730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Code of Conduct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520788"/>
            <a:ext cx="8353425" cy="648072"/>
          </a:xfrm>
        </p:spPr>
        <p:txBody>
          <a:bodyPr/>
          <a:lstStyle/>
          <a:p>
            <a:r>
              <a:rPr lang="en-GB" dirty="0"/>
              <a:t>http://software-</a:t>
            </a:r>
            <a:r>
              <a:rPr lang="en-GB" dirty="0" err="1"/>
              <a:t>carpentry.org</a:t>
            </a:r>
            <a:r>
              <a:rPr lang="en-GB" dirty="0"/>
              <a:t>/conduct/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15749" r="1451" b="13912"/>
          <a:stretch/>
        </p:blipFill>
        <p:spPr>
          <a:xfrm>
            <a:off x="1197719" y="2283691"/>
            <a:ext cx="6624736" cy="457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11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Need help?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1" y="5453744"/>
            <a:ext cx="9143999" cy="1162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GB" sz="4400" b="1" i="1" dirty="0" smtClean="0"/>
              <a:t>Say hi to your neighbours!</a:t>
            </a:r>
            <a:endParaRPr lang="en-GB" b="1" i="1" dirty="0"/>
          </a:p>
        </p:txBody>
      </p:sp>
      <p:grpSp>
        <p:nvGrpSpPr>
          <p:cNvPr id="8" name="Group 7"/>
          <p:cNvGrpSpPr/>
          <p:nvPr/>
        </p:nvGrpSpPr>
        <p:grpSpPr>
          <a:xfrm>
            <a:off x="2375756" y="2024844"/>
            <a:ext cx="4392488" cy="2864065"/>
            <a:chOff x="2375756" y="2024844"/>
            <a:chExt cx="4392488" cy="28640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75756" y="2024844"/>
              <a:ext cx="4392488" cy="286390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995246" y="4550355"/>
              <a:ext cx="27729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600" b="1" dirty="0" smtClean="0">
                  <a:ln w="12700">
                    <a:solidFill>
                      <a:schemeClr val="bg1"/>
                    </a:solidFill>
                  </a:ln>
                  <a:latin typeface="Cooper Black" charset="0"/>
                  <a:ea typeface="Cooper Black" charset="0"/>
                  <a:cs typeface="Cooper Black" charset="0"/>
                </a:rPr>
                <a:t>John </a:t>
              </a:r>
              <a:r>
                <a:rPr lang="en-GB" sz="1600" b="1" dirty="0" err="1" smtClean="0">
                  <a:ln w="12700">
                    <a:solidFill>
                      <a:schemeClr val="bg1"/>
                    </a:solidFill>
                  </a:ln>
                  <a:latin typeface="Cooper Black" charset="0"/>
                  <a:ea typeface="Cooper Black" charset="0"/>
                  <a:cs typeface="Cooper Black" charset="0"/>
                </a:rPr>
                <a:t>Wiechecki</a:t>
              </a:r>
              <a:endParaRPr lang="en-GB" sz="1600" b="1" dirty="0">
                <a:ln w="12700">
                  <a:solidFill>
                    <a:schemeClr val="bg1"/>
                  </a:solidFill>
                </a:ln>
                <a:latin typeface="Cooper Black" charset="0"/>
                <a:ea typeface="Cooper Black" charset="0"/>
                <a:cs typeface="Cooper Black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4426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endParaRPr lang="en-GB" sz="6000" dirty="0" smtClean="0"/>
          </a:p>
          <a:p>
            <a:pPr lvl="0"/>
            <a:r>
              <a:rPr lang="en-GB" sz="8000" dirty="0" smtClean="0"/>
              <a:t>Software Carpentry</a:t>
            </a:r>
          </a:p>
          <a:p>
            <a:pPr lvl="0"/>
            <a:r>
              <a:rPr lang="en-GB" dirty="0" smtClean="0">
                <a:solidFill>
                  <a:schemeClr val="bg1"/>
                </a:solidFill>
              </a:rPr>
              <a:t/>
            </a:r>
            <a:br>
              <a:rPr lang="en-GB" dirty="0" smtClean="0">
                <a:solidFill>
                  <a:schemeClr val="bg1"/>
                </a:solidFill>
              </a:rPr>
            </a:br>
            <a:r>
              <a:rPr lang="en-GB" sz="2800" dirty="0" smtClean="0">
                <a:solidFill>
                  <a:schemeClr val="bg1"/>
                </a:solidFill>
              </a:rPr>
              <a:t>Southampton </a:t>
            </a:r>
            <a:r>
              <a:rPr lang="en-GB" sz="2800" dirty="0">
                <a:solidFill>
                  <a:schemeClr val="bg1"/>
                </a:solidFill>
              </a:rPr>
              <a:t>– Old Thorns Manor Hotel</a:t>
            </a:r>
          </a:p>
          <a:p>
            <a:pPr lvl="0"/>
            <a:r>
              <a:rPr lang="en-GB" sz="2800" dirty="0"/>
              <a:t>November 8-9 2017</a:t>
            </a:r>
          </a:p>
          <a:p>
            <a:pPr lvl="0"/>
            <a:r>
              <a:rPr lang="en-GB" sz="2800" dirty="0"/>
              <a:t>Alistair Bailey, Arshad </a:t>
            </a:r>
            <a:r>
              <a:rPr lang="en-GB" sz="2800" dirty="0" err="1"/>
              <a:t>Emmambux</a:t>
            </a:r>
            <a:r>
              <a:rPr lang="en-GB" sz="2800" dirty="0"/>
              <a:t>, Steve Crouch, John Robinson</a:t>
            </a:r>
            <a:endParaRPr lang="en-GB" sz="2800" dirty="0" smtClean="0"/>
          </a:p>
        </p:txBody>
      </p:sp>
    </p:spTree>
    <p:extLst>
      <p:ext uri="{BB962C8B-B14F-4D97-AF65-F5344CB8AC3E}">
        <p14:creationId xmlns:p14="http://schemas.microsoft.com/office/powerpoint/2010/main" val="11216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Need help?</a:t>
            </a:r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1" y="5453744"/>
            <a:ext cx="9143999" cy="1162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GB" sz="4400" b="1" i="1" dirty="0" smtClean="0"/>
              <a:t>Sticky notes</a:t>
            </a:r>
            <a:endParaRPr lang="en-GB" b="1" i="1" dirty="0"/>
          </a:p>
        </p:txBody>
      </p:sp>
      <p:grpSp>
        <p:nvGrpSpPr>
          <p:cNvPr id="7" name="Group 6"/>
          <p:cNvGrpSpPr/>
          <p:nvPr/>
        </p:nvGrpSpPr>
        <p:grpSpPr>
          <a:xfrm>
            <a:off x="1582579" y="1808820"/>
            <a:ext cx="5978843" cy="3110867"/>
            <a:chOff x="1582579" y="1808820"/>
            <a:chExt cx="5978843" cy="311086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82579" y="1808820"/>
              <a:ext cx="5978843" cy="3110867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4788025" y="4550355"/>
              <a:ext cx="27729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600" b="1" dirty="0" smtClean="0">
                  <a:ln w="12700">
                    <a:solidFill>
                      <a:schemeClr val="bg1"/>
                    </a:solidFill>
                  </a:ln>
                  <a:latin typeface="Cooper Black" charset="0"/>
                  <a:ea typeface="Cooper Black" charset="0"/>
                  <a:cs typeface="Cooper Black" charset="0"/>
                </a:rPr>
                <a:t>Michael </a:t>
              </a:r>
              <a:r>
                <a:rPr lang="en-GB" sz="1600" b="1" dirty="0" err="1" smtClean="0">
                  <a:ln w="12700">
                    <a:solidFill>
                      <a:schemeClr val="bg1"/>
                    </a:solidFill>
                  </a:ln>
                  <a:latin typeface="Cooper Black" charset="0"/>
                  <a:ea typeface="Cooper Black" charset="0"/>
                  <a:cs typeface="Cooper Black" charset="0"/>
                </a:rPr>
                <a:t>Arrighi</a:t>
              </a:r>
              <a:endParaRPr lang="en-GB" sz="1600" b="1" dirty="0">
                <a:ln w="12700">
                  <a:solidFill>
                    <a:schemeClr val="bg1"/>
                  </a:solidFill>
                </a:ln>
                <a:latin typeface="Cooper Black" charset="0"/>
                <a:ea typeface="Cooper Black" charset="0"/>
                <a:cs typeface="Cooper Black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9644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Need help?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1" y="5193196"/>
            <a:ext cx="9143999" cy="144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indent="0"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4400" b="1" i="1">
                <a:latin typeface="+mn-lt"/>
                <a:cs typeface="MS PGothic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§"/>
              <a:defRPr sz="2800">
                <a:latin typeface="+mn-lt"/>
                <a:cs typeface="MS PGothic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cs typeface="MS PGothic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§"/>
              <a:defRPr sz="2000">
                <a:latin typeface="+mn-lt"/>
                <a:cs typeface="MS PGothic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cs typeface="MS PGothic" charset="0"/>
              </a:defRPr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r>
              <a:rPr lang="en-GB" dirty="0"/>
              <a:t>Ask the group in </a:t>
            </a:r>
            <a:r>
              <a:rPr lang="en-GB" dirty="0" err="1"/>
              <a:t>Etherpad</a:t>
            </a:r>
            <a:endParaRPr lang="en-GB" dirty="0"/>
          </a:p>
          <a:p>
            <a:r>
              <a:rPr lang="en-GB" dirty="0">
                <a:hlinkClick r:id="rId3"/>
              </a:rPr>
              <a:t>http://</a:t>
            </a:r>
            <a:r>
              <a:rPr lang="en-GB" dirty="0" smtClean="0">
                <a:hlinkClick r:id="rId3"/>
              </a:rPr>
              <a:t>bit.ly/EtherNov17</a:t>
            </a:r>
            <a:endParaRPr lang="en-GB" dirty="0"/>
          </a:p>
        </p:txBody>
      </p:sp>
      <p:grpSp>
        <p:nvGrpSpPr>
          <p:cNvPr id="6" name="Group 5"/>
          <p:cNvGrpSpPr/>
          <p:nvPr/>
        </p:nvGrpSpPr>
        <p:grpSpPr>
          <a:xfrm>
            <a:off x="2303748" y="1933126"/>
            <a:ext cx="4621783" cy="3076374"/>
            <a:chOff x="2303748" y="1933126"/>
            <a:chExt cx="4621783" cy="307637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03748" y="1933126"/>
              <a:ext cx="4621783" cy="3076374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4145898" y="4653136"/>
              <a:ext cx="27729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600" b="1" dirty="0" smtClean="0">
                  <a:ln w="12700">
                    <a:solidFill>
                      <a:schemeClr val="bg1"/>
                    </a:solidFill>
                  </a:ln>
                  <a:latin typeface="Cooper Black" charset="0"/>
                  <a:ea typeface="Cooper Black" charset="0"/>
                  <a:cs typeface="Cooper Black" charset="0"/>
                </a:rPr>
                <a:t>Benjamin Reay</a:t>
              </a:r>
              <a:endParaRPr lang="en-GB" sz="1600" b="1" dirty="0">
                <a:ln w="12700">
                  <a:solidFill>
                    <a:schemeClr val="bg1"/>
                  </a:solidFill>
                </a:ln>
                <a:latin typeface="Cooper Black" charset="0"/>
                <a:ea typeface="Cooper Black" charset="0"/>
                <a:cs typeface="Cooper Black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3927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2067434" y="440668"/>
            <a:ext cx="488531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GB" sz="4400" b="1" i="1" dirty="0" smtClean="0">
                <a:latin typeface="+mn-lt"/>
              </a:rPr>
              <a:t>That’s all from me</a:t>
            </a:r>
            <a:r>
              <a:rPr lang="is-IS" sz="4400" b="1" i="1" dirty="0" smtClean="0">
                <a:latin typeface="+mn-lt"/>
              </a:rPr>
              <a:t>…</a:t>
            </a:r>
            <a:endParaRPr lang="en-GB" sz="4400" b="1" i="1" dirty="0"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341685"/>
            <a:ext cx="6350000" cy="41529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47185" y="5658445"/>
            <a:ext cx="78496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is-IS" sz="4400" b="1" i="1" dirty="0" smtClean="0">
                <a:latin typeface="+mn-lt"/>
              </a:rPr>
              <a:t>…</a:t>
            </a:r>
            <a:r>
              <a:rPr lang="is-IS" sz="4400" b="1" i="1" smtClean="0">
                <a:latin typeface="+mn-lt"/>
              </a:rPr>
              <a:t>but for you, just the beginning!</a:t>
            </a:r>
            <a:endParaRPr lang="en-GB" sz="4400" b="1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67327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5" y="116632"/>
            <a:ext cx="8372475" cy="1143000"/>
          </a:xfrm>
        </p:spPr>
        <p:txBody>
          <a:bodyPr/>
          <a:lstStyle/>
          <a:p>
            <a:r>
              <a:rPr lang="en-GB" dirty="0" smtClean="0">
                <a:solidFill>
                  <a:schemeClr val="tx1"/>
                </a:solidFill>
              </a:rPr>
              <a:t> Software Carpentry Day 2</a:t>
            </a:r>
            <a:br>
              <a:rPr lang="en-GB" dirty="0" smtClean="0">
                <a:solidFill>
                  <a:schemeClr val="tx1"/>
                </a:solidFill>
              </a:rPr>
            </a:br>
            <a:r>
              <a:rPr lang="en-GB" i="1" dirty="0" smtClean="0">
                <a:solidFill>
                  <a:schemeClr val="tx1"/>
                </a:solidFill>
              </a:rPr>
              <a:t>When you arrive</a:t>
            </a:r>
            <a:r>
              <a:rPr lang="is-IS" i="1" dirty="0" smtClean="0">
                <a:solidFill>
                  <a:schemeClr val="tx1"/>
                </a:solidFill>
              </a:rPr>
              <a:t>…</a:t>
            </a:r>
            <a:endParaRPr lang="en-GB" i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484784"/>
            <a:ext cx="8353425" cy="5256584"/>
          </a:xfrm>
        </p:spPr>
        <p:txBody>
          <a:bodyPr>
            <a:normAutofit fontScale="85000" lnSpcReduction="20000"/>
          </a:bodyPr>
          <a:lstStyle/>
          <a:p>
            <a:r>
              <a:rPr lang="en-GB" dirty="0" smtClean="0"/>
              <a:t>Please check you can do the following</a:t>
            </a:r>
            <a:r>
              <a:rPr lang="is-IS" dirty="0" smtClean="0"/>
              <a:t>…</a:t>
            </a:r>
          </a:p>
          <a:p>
            <a:r>
              <a:rPr lang="is-IS" dirty="0" smtClean="0"/>
              <a:t>O</a:t>
            </a:r>
            <a:r>
              <a:rPr lang="en-US" dirty="0" smtClean="0"/>
              <a:t>p</a:t>
            </a:r>
            <a:r>
              <a:rPr lang="is-IS" dirty="0" smtClean="0"/>
              <a:t>en a terminal as we did yesterday</a:t>
            </a:r>
            <a:endParaRPr lang="is-IS" dirty="0" smtClean="0"/>
          </a:p>
          <a:p>
            <a:r>
              <a:rPr lang="is-IS" dirty="0" smtClean="0"/>
              <a:t>Ensure you are in the 2017-11-08-southampton-swc/novice/python directory (where we left you yesterday)</a:t>
            </a:r>
          </a:p>
          <a:p>
            <a:pPr marL="0" indent="0">
              <a:buNone/>
            </a:pPr>
            <a:r>
              <a:rPr lang="is-IS" dirty="0"/>
              <a:t>	</a:t>
            </a:r>
            <a:r>
              <a:rPr lang="is-IS" b="1" dirty="0">
                <a:latin typeface="Courier"/>
                <a:cs typeface="Courier"/>
              </a:rPr>
              <a:t>$ </a:t>
            </a:r>
            <a:r>
              <a:rPr lang="is-IS" b="1" dirty="0" smtClean="0">
                <a:latin typeface="Courier"/>
                <a:cs typeface="Courier"/>
              </a:rPr>
              <a:t>cd </a:t>
            </a:r>
            <a:r>
              <a:rPr lang="en-US" b="1" dirty="0">
                <a:latin typeface="Courier"/>
                <a:cs typeface="Courier"/>
              </a:rPr>
              <a:t>2017-11-08-southampton-swc/novice/python</a:t>
            </a:r>
            <a:endParaRPr lang="is-IS" dirty="0" smtClean="0"/>
          </a:p>
          <a:p>
            <a:r>
              <a:rPr lang="is-IS" dirty="0" smtClean="0"/>
              <a:t>Run </a:t>
            </a:r>
            <a:r>
              <a:rPr lang="is-IS" dirty="0" smtClean="0"/>
              <a:t>the Python interpreter </a:t>
            </a:r>
            <a:r>
              <a:rPr lang="is-IS" dirty="0" smtClean="0"/>
              <a:t>as </a:t>
            </a:r>
            <a:r>
              <a:rPr lang="is-IS" dirty="0" smtClean="0"/>
              <a:t>we did </a:t>
            </a:r>
            <a:r>
              <a:rPr lang="is-IS" dirty="0" smtClean="0"/>
              <a:t>yesterday...</a:t>
            </a:r>
            <a:endParaRPr lang="is-IS" dirty="0" smtClean="0"/>
          </a:p>
          <a:p>
            <a:pPr marL="0" indent="0">
              <a:buNone/>
            </a:pPr>
            <a:r>
              <a:rPr lang="is-IS" dirty="0" smtClean="0"/>
              <a:t>	</a:t>
            </a:r>
            <a:r>
              <a:rPr lang="is-IS" b="1" dirty="0" smtClean="0">
                <a:latin typeface="Courier"/>
                <a:cs typeface="Courier"/>
              </a:rPr>
              <a:t>$ python</a:t>
            </a:r>
          </a:p>
          <a:p>
            <a:r>
              <a:rPr lang="en-GB" dirty="0" smtClean="0"/>
              <a:t>At </a:t>
            </a:r>
            <a:r>
              <a:rPr lang="en-GB" dirty="0" smtClean="0"/>
              <a:t>the &gt;&gt;&gt; prompt</a:t>
            </a:r>
            <a:r>
              <a:rPr lang="is-IS" dirty="0" smtClean="0"/>
              <a:t>…</a:t>
            </a:r>
            <a:endParaRPr lang="en-GB" dirty="0" smtClean="0"/>
          </a:p>
          <a:p>
            <a:pPr marL="0" indent="0">
              <a:buNone/>
            </a:pPr>
            <a:r>
              <a:rPr lang="is-IS" b="1" dirty="0" smtClean="0">
                <a:latin typeface="Courier"/>
                <a:cs typeface="Courier"/>
              </a:rPr>
              <a:t>	&gt;</a:t>
            </a:r>
            <a:r>
              <a:rPr lang="is-IS" b="1" dirty="0">
                <a:latin typeface="Courier"/>
                <a:cs typeface="Courier"/>
              </a:rPr>
              <a:t>&gt;&gt; import numpy</a:t>
            </a:r>
          </a:p>
          <a:p>
            <a:pPr marL="0" indent="0">
              <a:buNone/>
            </a:pPr>
            <a:r>
              <a:rPr lang="is-IS" b="1" dirty="0" smtClean="0">
                <a:latin typeface="Courier"/>
                <a:cs typeface="Courier"/>
              </a:rPr>
              <a:t>	&gt;</a:t>
            </a:r>
            <a:r>
              <a:rPr lang="is-IS" b="1" dirty="0">
                <a:latin typeface="Courier"/>
                <a:cs typeface="Courier"/>
              </a:rPr>
              <a:t>&gt;&gt; import matplotlib</a:t>
            </a:r>
          </a:p>
          <a:p>
            <a:pPr lvl="1"/>
            <a:r>
              <a:rPr lang="is-IS" smtClean="0"/>
              <a:t>(</a:t>
            </a:r>
            <a:r>
              <a:rPr lang="is-IS"/>
              <a:t>T</a:t>
            </a:r>
            <a:r>
              <a:rPr lang="is-IS" smtClean="0"/>
              <a:t>he </a:t>
            </a:r>
            <a:r>
              <a:rPr lang="is-IS"/>
              <a:t>second one may take some time</a:t>
            </a:r>
            <a:r>
              <a:rPr lang="is-IS"/>
              <a:t>!</a:t>
            </a:r>
            <a:r>
              <a:rPr lang="is-IS" smtClean="0"/>
              <a:t>)</a:t>
            </a:r>
          </a:p>
          <a:p>
            <a:r>
              <a:rPr lang="en-GB" dirty="0" smtClean="0"/>
              <a:t>If </a:t>
            </a:r>
            <a:r>
              <a:rPr lang="en-GB" dirty="0" smtClean="0"/>
              <a:t>you encounter any errors, please seek a </a:t>
            </a:r>
            <a:r>
              <a:rPr lang="en-GB" dirty="0" smtClean="0"/>
              <a:t>helper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106667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Housekeeping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smtClean="0"/>
              <a:t>No </a:t>
            </a:r>
            <a:r>
              <a:rPr lang="en-GB" dirty="0" smtClean="0"/>
              <a:t>scheduled fire </a:t>
            </a:r>
            <a:r>
              <a:rPr lang="en-GB" dirty="0" smtClean="0"/>
              <a:t>drills today</a:t>
            </a:r>
            <a:r>
              <a:rPr lang="en-GB" dirty="0" smtClean="0"/>
              <a:t>!</a:t>
            </a:r>
          </a:p>
          <a:p>
            <a:pPr lvl="1"/>
            <a:r>
              <a:rPr lang="en-GB" dirty="0" smtClean="0"/>
              <a:t>Pre-alarm for staff, but continuous ring means evacuate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Evacuation route</a:t>
            </a:r>
          </a:p>
          <a:p>
            <a:pPr lvl="1"/>
            <a:r>
              <a:rPr lang="en-GB" dirty="0" smtClean="0"/>
              <a:t>Out door, to the right, down stairs to fire exit</a:t>
            </a:r>
            <a:endParaRPr lang="en-GB" dirty="0" smtClean="0"/>
          </a:p>
          <a:p>
            <a:pPr lvl="1"/>
            <a:r>
              <a:rPr lang="en-GB" dirty="0" smtClean="0"/>
              <a:t>Secondary exit out door to the right, downstairs from balcony</a:t>
            </a:r>
          </a:p>
          <a:p>
            <a:pPr lvl="1"/>
            <a:r>
              <a:rPr lang="en-GB" dirty="0" smtClean="0"/>
              <a:t>Meet in car park</a:t>
            </a:r>
            <a:endParaRPr lang="en-GB" dirty="0" smtClean="0"/>
          </a:p>
          <a:p>
            <a:endParaRPr lang="en-GB" dirty="0"/>
          </a:p>
          <a:p>
            <a:r>
              <a:rPr lang="en-GB" dirty="0" smtClean="0"/>
              <a:t>Toilets – </a:t>
            </a:r>
            <a:r>
              <a:rPr lang="en-GB" dirty="0" smtClean="0"/>
              <a:t>bar area downstairs on left, near the stairs</a:t>
            </a:r>
            <a:endParaRPr lang="en-GB" dirty="0" smtClean="0"/>
          </a:p>
          <a:p>
            <a:endParaRPr lang="en-GB" dirty="0"/>
          </a:p>
          <a:p>
            <a:r>
              <a:rPr lang="en-GB" dirty="0" smtClean="0"/>
              <a:t>Tea, coffee, pastries </a:t>
            </a:r>
            <a:r>
              <a:rPr lang="en-GB" dirty="0" smtClean="0"/>
              <a:t>provided at breaks!</a:t>
            </a:r>
          </a:p>
        </p:txBody>
      </p:sp>
    </p:spTree>
    <p:extLst>
      <p:ext uri="{BB962C8B-B14F-4D97-AF65-F5344CB8AC3E}">
        <p14:creationId xmlns:p14="http://schemas.microsoft.com/office/powerpoint/2010/main" val="1527219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2361532" y="2864982"/>
            <a:ext cx="442095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GB" sz="4400" b="1" i="1" dirty="0" smtClean="0">
                <a:latin typeface="+mn-lt"/>
              </a:rPr>
              <a:t>Why are we here?</a:t>
            </a:r>
            <a:endParaRPr lang="en-GB" sz="4400" b="1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12377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Researchers who write software!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2636912"/>
            <a:ext cx="8595109" cy="3744416"/>
          </a:xfrm>
        </p:spPr>
        <p:txBody>
          <a:bodyPr/>
          <a:lstStyle/>
          <a:p>
            <a:pPr lvl="1"/>
            <a:r>
              <a:rPr lang="en-GB" dirty="0" smtClean="0"/>
              <a:t>Who’s main job isn’t producing code/</a:t>
            </a:r>
            <a:r>
              <a:rPr lang="en-GB" dirty="0" smtClean="0"/>
              <a:t>software (e.g. researcher)?</a:t>
            </a:r>
            <a:endParaRPr lang="en-GB" dirty="0" smtClean="0"/>
          </a:p>
          <a:p>
            <a:pPr lvl="1"/>
            <a:endParaRPr lang="en-GB" dirty="0"/>
          </a:p>
          <a:p>
            <a:pPr lvl="1"/>
            <a:r>
              <a:rPr lang="en-GB" dirty="0" smtClean="0"/>
              <a:t>Who writes </a:t>
            </a:r>
            <a:r>
              <a:rPr lang="en-GB" dirty="0" smtClean="0"/>
              <a:t>software </a:t>
            </a:r>
            <a:r>
              <a:rPr lang="en-GB" dirty="0" smtClean="0"/>
              <a:t>to support research?</a:t>
            </a:r>
          </a:p>
          <a:p>
            <a:pPr lvl="1"/>
            <a:endParaRPr lang="en-GB" dirty="0"/>
          </a:p>
          <a:p>
            <a:pPr lvl="1"/>
            <a:r>
              <a:rPr lang="en-GB" dirty="0" smtClean="0"/>
              <a:t>Who would find it impractical or impossible to do their main job without writing </a:t>
            </a:r>
            <a:r>
              <a:rPr lang="en-GB" dirty="0" smtClean="0"/>
              <a:t>software</a:t>
            </a:r>
            <a:r>
              <a:rPr lang="en-GB" dirty="0" smtClean="0"/>
              <a:t>?</a:t>
            </a:r>
          </a:p>
          <a:p>
            <a:pPr lvl="1"/>
            <a:endParaRPr lang="en-GB" dirty="0"/>
          </a:p>
          <a:p>
            <a:pPr lvl="1"/>
            <a:endParaRPr lang="en-GB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23528" y="1738953"/>
            <a:ext cx="8595109" cy="828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mtClean="0"/>
              <a:t>Confess!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774375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 should care about software!</a:t>
            </a:r>
            <a:endParaRPr lang="en-GB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9712" y="2034134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979712" y="2862226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79712" y="3690318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979712" y="4518410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979712" y="5346502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26393" y="5157190"/>
            <a:ext cx="1017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smtClean="0"/>
              <a:t>0%</a:t>
            </a:r>
            <a:endParaRPr lang="en-GB" sz="2400"/>
          </a:p>
        </p:txBody>
      </p:sp>
      <p:sp>
        <p:nvSpPr>
          <p:cNvPr id="16" name="TextBox 15"/>
          <p:cNvSpPr txBox="1"/>
          <p:nvPr/>
        </p:nvSpPr>
        <p:spPr>
          <a:xfrm>
            <a:off x="926393" y="3501007"/>
            <a:ext cx="1017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smtClean="0"/>
              <a:t>50%</a:t>
            </a:r>
            <a:endParaRPr lang="en-GB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926393" y="1844824"/>
            <a:ext cx="1017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smtClean="0"/>
              <a:t>100%</a:t>
            </a:r>
            <a:endParaRPr lang="en-GB" sz="2400"/>
          </a:p>
        </p:txBody>
      </p:sp>
      <p:grpSp>
        <p:nvGrpSpPr>
          <p:cNvPr id="26" name="Group 25"/>
          <p:cNvGrpSpPr/>
          <p:nvPr/>
        </p:nvGrpSpPr>
        <p:grpSpPr>
          <a:xfrm>
            <a:off x="2123728" y="2266568"/>
            <a:ext cx="1584175" cy="3973649"/>
            <a:chOff x="1511660" y="2194560"/>
            <a:chExt cx="1584175" cy="3973649"/>
          </a:xfrm>
        </p:grpSpPr>
        <p:sp>
          <p:nvSpPr>
            <p:cNvPr id="18" name="TextBox 17"/>
            <p:cNvSpPr txBox="1"/>
            <p:nvPr/>
          </p:nvSpPr>
          <p:spPr>
            <a:xfrm>
              <a:off x="1619672" y="2194560"/>
              <a:ext cx="1368152" cy="307993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square" rtlCol="0">
              <a:noAutofit/>
            </a:bodyPr>
            <a:lstStyle/>
            <a:p>
              <a:pPr algn="ctr"/>
              <a:r>
                <a:rPr lang="en-GB" sz="2800" b="1" dirty="0" smtClean="0">
                  <a:solidFill>
                    <a:schemeClr val="bg1"/>
                  </a:solidFill>
                </a:rPr>
                <a:t>92%</a:t>
              </a:r>
              <a:endParaRPr lang="en-GB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511660" y="5337212"/>
              <a:ext cx="1584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 smtClean="0"/>
                <a:t>Use software</a:t>
              </a:r>
              <a:endParaRPr lang="en-GB" sz="24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599893" y="3068959"/>
            <a:ext cx="2027428" cy="3174577"/>
            <a:chOff x="2987825" y="2996951"/>
            <a:chExt cx="2027428" cy="3174577"/>
          </a:xfrm>
        </p:grpSpPr>
        <p:sp>
          <p:nvSpPr>
            <p:cNvPr id="19" name="TextBox 18"/>
            <p:cNvSpPr txBox="1"/>
            <p:nvPr/>
          </p:nvSpPr>
          <p:spPr>
            <a:xfrm>
              <a:off x="3399042" y="2996951"/>
              <a:ext cx="1368152" cy="229898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square" rtlCol="0">
              <a:noAutofit/>
            </a:bodyPr>
            <a:lstStyle/>
            <a:p>
              <a:pPr algn="ctr"/>
              <a:r>
                <a:rPr lang="en-GB" sz="2800" b="1" dirty="0" smtClean="0">
                  <a:solidFill>
                    <a:schemeClr val="bg1"/>
                  </a:solidFill>
                </a:rPr>
                <a:t>69%</a:t>
              </a:r>
              <a:endParaRPr lang="en-GB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987825" y="5340531"/>
              <a:ext cx="20274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 smtClean="0"/>
                <a:t>Fundamental to results</a:t>
              </a:r>
              <a:endParaRPr lang="en-GB" sz="2400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5627320" y="3501007"/>
            <a:ext cx="1694471" cy="2718012"/>
            <a:chOff x="5015252" y="3428999"/>
            <a:chExt cx="1694471" cy="2718012"/>
          </a:xfrm>
        </p:grpSpPr>
        <p:sp>
          <p:nvSpPr>
            <p:cNvPr id="20" name="TextBox 19"/>
            <p:cNvSpPr txBox="1"/>
            <p:nvPr/>
          </p:nvSpPr>
          <p:spPr>
            <a:xfrm>
              <a:off x="5178412" y="3428999"/>
              <a:ext cx="1368152" cy="186540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square" rtlCol="0">
              <a:noAutofit/>
            </a:bodyPr>
            <a:lstStyle/>
            <a:p>
              <a:pPr algn="ctr"/>
              <a:r>
                <a:rPr lang="en-GB" sz="2800" b="1" dirty="0" smtClean="0">
                  <a:solidFill>
                    <a:schemeClr val="bg1"/>
                  </a:solidFill>
                </a:rPr>
                <a:t>56%</a:t>
              </a:r>
              <a:endParaRPr lang="en-GB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015252" y="5316014"/>
              <a:ext cx="16944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 smtClean="0"/>
                <a:t>Develop own code</a:t>
              </a:r>
              <a:endParaRPr lang="en-GB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57519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2931177" y="2864982"/>
            <a:ext cx="32816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GB" sz="4400" b="1" i="1" dirty="0" smtClean="0">
                <a:latin typeface="+mn-lt"/>
              </a:rPr>
              <a:t>Who are we?</a:t>
            </a:r>
            <a:endParaRPr lang="en-GB" sz="4400" b="1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17394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To help you </a:t>
            </a:r>
            <a:r>
              <a:rPr lang="en-GB" dirty="0" err="1" smtClean="0"/>
              <a:t>learninate</a:t>
            </a:r>
            <a:r>
              <a:rPr lang="is-IS" dirty="0" smtClean="0"/>
              <a:t>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53425" cy="3268960"/>
          </a:xfrm>
        </p:spPr>
        <p:txBody>
          <a:bodyPr numCol="2">
            <a:normAutofit/>
          </a:bodyPr>
          <a:lstStyle/>
          <a:p>
            <a:r>
              <a:rPr lang="en-GB" dirty="0"/>
              <a:t>Instructors</a:t>
            </a:r>
          </a:p>
          <a:p>
            <a:pPr lvl="1"/>
            <a:r>
              <a:rPr lang="en-GB" dirty="0"/>
              <a:t>Alistair </a:t>
            </a:r>
            <a:r>
              <a:rPr lang="en-GB" dirty="0" smtClean="0"/>
              <a:t>Bailey</a:t>
            </a:r>
            <a:endParaRPr lang="en-GB" dirty="0"/>
          </a:p>
          <a:p>
            <a:pPr lvl="1"/>
            <a:r>
              <a:rPr lang="en-GB" dirty="0"/>
              <a:t>Arshad </a:t>
            </a:r>
            <a:r>
              <a:rPr lang="en-GB" dirty="0" err="1" smtClean="0"/>
              <a:t>Emmambux</a:t>
            </a:r>
            <a:endParaRPr lang="en-GB" dirty="0"/>
          </a:p>
          <a:p>
            <a:pPr lvl="1"/>
            <a:r>
              <a:rPr lang="en-GB" dirty="0"/>
              <a:t>Steve Crouch</a:t>
            </a:r>
          </a:p>
          <a:p>
            <a:pPr lvl="1"/>
            <a:r>
              <a:rPr lang="en-GB" dirty="0"/>
              <a:t>John Robinson</a:t>
            </a:r>
          </a:p>
          <a:p>
            <a:pPr lvl="1"/>
            <a:endParaRPr lang="en-GB" dirty="0"/>
          </a:p>
          <a:p>
            <a:r>
              <a:rPr lang="en-GB" dirty="0"/>
              <a:t>Helpers</a:t>
            </a:r>
          </a:p>
          <a:p>
            <a:pPr lvl="1"/>
            <a:r>
              <a:rPr lang="en-GB" dirty="0"/>
              <a:t>Dan Locke</a:t>
            </a:r>
          </a:p>
          <a:p>
            <a:pPr lvl="1"/>
            <a:r>
              <a:rPr lang="en-GB" dirty="0"/>
              <a:t>James </a:t>
            </a:r>
            <a:r>
              <a:rPr lang="en-GB" dirty="0" err="1" smtClean="0"/>
              <a:t>Richings</a:t>
            </a:r>
            <a:endParaRPr lang="en-GB" dirty="0" smtClean="0"/>
          </a:p>
          <a:p>
            <a:pPr lvl="1"/>
            <a:r>
              <a:rPr lang="en-GB" dirty="0" smtClean="0"/>
              <a:t>James Graham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542769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Research Software Group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2284276"/>
            <a:ext cx="8353425" cy="4493096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Arial" charset="0"/>
              <a:buChar char="•"/>
              <a:defRPr/>
            </a:pPr>
            <a:r>
              <a:rPr lang="en-US" dirty="0"/>
              <a:t>Based in Electronics and Computer Science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dirty="0"/>
              <a:t>We help to improve software developed by researchers at Southampton, through: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b="1" dirty="0">
                <a:ea typeface="Arial Unicode MS" charset="0"/>
              </a:rPr>
              <a:t>Direct collaboration</a:t>
            </a:r>
            <a:r>
              <a:rPr lang="en-US" dirty="0">
                <a:ea typeface="Arial Unicode MS" charset="0"/>
              </a:rPr>
              <a:t>: we provide skilled Research Software Engineers for projects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b="1" dirty="0">
                <a:ea typeface="Arial Unicode MS" charset="0"/>
              </a:rPr>
              <a:t>Software development skills training</a:t>
            </a:r>
            <a:r>
              <a:rPr lang="en-US" dirty="0">
                <a:ea typeface="Arial Unicode MS" charset="0"/>
              </a:rPr>
              <a:t>: through Software </a:t>
            </a:r>
            <a:r>
              <a:rPr lang="en-US" dirty="0" smtClean="0">
                <a:ea typeface="Arial Unicode MS" charset="0"/>
              </a:rPr>
              <a:t>&amp; Data Carpentry </a:t>
            </a:r>
            <a:r>
              <a:rPr lang="en-US" dirty="0">
                <a:ea typeface="Arial Unicode MS" charset="0"/>
              </a:rPr>
              <a:t>workshops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dirty="0"/>
              <a:t>Led by </a:t>
            </a:r>
            <a:r>
              <a:rPr lang="en-US" dirty="0" smtClean="0"/>
              <a:t>Simon </a:t>
            </a:r>
            <a:r>
              <a:rPr lang="en-US" dirty="0" err="1" smtClean="0"/>
              <a:t>Hettrick</a:t>
            </a:r>
            <a:r>
              <a:rPr lang="en-US" dirty="0" smtClean="0"/>
              <a:t> &amp; John </a:t>
            </a:r>
            <a:r>
              <a:rPr lang="en-US" dirty="0"/>
              <a:t>Robinson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dirty="0"/>
              <a:t>Contact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dirty="0" err="1">
                <a:ea typeface="Arial Unicode MS" charset="0"/>
              </a:rPr>
              <a:t>rsg-info@soton.ac.uk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0" y="1556792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3200" b="1" i="1" dirty="0" err="1">
                <a:solidFill>
                  <a:schemeClr val="accent2">
                    <a:lumMod val="75000"/>
                  </a:schemeClr>
                </a:solidFill>
                <a:ea typeface="Arial Unicode MS" charset="0"/>
              </a:rPr>
              <a:t>www.rsg.soton.ac.uk</a:t>
            </a:r>
            <a:endParaRPr lang="en-US" sz="3200" b="1" i="1" dirty="0">
              <a:solidFill>
                <a:schemeClr val="accent2">
                  <a:lumMod val="75000"/>
                </a:schemeClr>
              </a:solidFill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594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93553</TotalTime>
  <Words>1244</Words>
  <Application>Microsoft Macintosh PowerPoint</Application>
  <PresentationFormat>On-screen Show (4:3)</PresentationFormat>
  <Paragraphs>263</Paragraphs>
  <Slides>23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 Software Carpentry When you arrive…</vt:lpstr>
      <vt:lpstr>PowerPoint Presentation</vt:lpstr>
      <vt:lpstr>Housekeeping</vt:lpstr>
      <vt:lpstr>PowerPoint Presentation</vt:lpstr>
      <vt:lpstr>Researchers who write software!</vt:lpstr>
      <vt:lpstr>We should care about software!</vt:lpstr>
      <vt:lpstr>PowerPoint Presentation</vt:lpstr>
      <vt:lpstr>To help you learninate…</vt:lpstr>
      <vt:lpstr>Research Software Group</vt:lpstr>
      <vt:lpstr>Software Sustainability Institute</vt:lpstr>
      <vt:lpstr>PowerPoint Presentation</vt:lpstr>
      <vt:lpstr>Automation</vt:lpstr>
      <vt:lpstr>Python</vt:lpstr>
      <vt:lpstr>Version Control</vt:lpstr>
      <vt:lpstr>Agenda</vt:lpstr>
      <vt:lpstr>Agenda</vt:lpstr>
      <vt:lpstr>PowerPoint Presentation</vt:lpstr>
      <vt:lpstr>Code of Conduct</vt:lpstr>
      <vt:lpstr>Need help?</vt:lpstr>
      <vt:lpstr>Need help?</vt:lpstr>
      <vt:lpstr>Need help?</vt:lpstr>
      <vt:lpstr>PowerPoint Presentation</vt:lpstr>
      <vt:lpstr> Software Carpentry Day 2 When you arrive…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Steve Crouch</dc:creator>
  <cp:lastModifiedBy>Steve Crouch</cp:lastModifiedBy>
  <cp:revision>1611</cp:revision>
  <dcterms:created xsi:type="dcterms:W3CDTF">2012-08-09T11:11:09Z</dcterms:created>
  <dcterms:modified xsi:type="dcterms:W3CDTF">2017-11-09T08:53:33Z</dcterms:modified>
</cp:coreProperties>
</file>

<file path=docProps/thumbnail.jpeg>
</file>